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C3BE32-99A5-4D08-8A7C-21C5C8A0D6FE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B56683-5A76-46A3-BD2B-48BAED7E61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Муниципальная Казенная Образовательная Организация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«Угольнинская средняя общеобразовательная школа»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7854696" cy="535782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Методический совет – семинар «Профессиональный рост педагога»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Повестка: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1.  Федотова М.Г. – директор школы;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2. Камзалакова О.К. – зам/директора по УВР;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3. Хасаншина Н.И. – учитель биологии, химии;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4. Зарипова А.В. – учитель начальных классов;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5. Архипова У.А. – учитель русского языка и литературы;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6. Анкетирование педагогов;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7. Выводы и предложения.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8605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 </a:t>
            </a:r>
            <a:r>
              <a:rPr lang="ru-RU" sz="2000" i="1" dirty="0" smtClean="0">
                <a:solidFill>
                  <a:srgbClr val="FFFF00"/>
                </a:solidFill>
              </a:rPr>
              <a:t>Залогом профессионального успеха уже не могут </a:t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служить полученные один раз в жизни знания. </a:t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На первый план выходит способность людей </a:t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ориентироваться в огромном информационном </a:t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поле, умение самостоятельно находить решения </a:t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и их успешно реализовывать. </a:t>
            </a:r>
            <a:br>
              <a:rPr lang="ru-RU" sz="2000" i="1" dirty="0" smtClean="0">
                <a:solidFill>
                  <a:srgbClr val="FFFF00"/>
                </a:solidFill>
              </a:rPr>
            </a:br>
            <a:r>
              <a:rPr lang="ru-RU" sz="2000" i="1" dirty="0" smtClean="0">
                <a:solidFill>
                  <a:srgbClr val="FFFF00"/>
                </a:solidFill>
              </a:rPr>
              <a:t>В.В.Путин, Президент РФ</a:t>
            </a:r>
            <a:br>
              <a:rPr lang="ru-RU" sz="2000" i="1" dirty="0" smtClean="0">
                <a:solidFill>
                  <a:srgbClr val="FFFF00"/>
                </a:solidFill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2786058"/>
            <a:ext cx="8429684" cy="3429024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ПРОФЕССИОНАЛЬНЫЙ РОСТ ПЕДАГОГА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57200" indent="-457200" algn="ctr">
              <a:lnSpc>
                <a:spcPct val="80000"/>
              </a:lnSpc>
              <a:defRPr/>
            </a:pPr>
            <a:r>
              <a:rPr lang="ru-RU" sz="3600" b="1" dirty="0" smtClean="0">
                <a:latin typeface="Times New Roman" pitchFamily="18" charset="0"/>
              </a:rPr>
              <a:t>ПЕДАГОГА  ПРОФЕССИОНАЛА    ОТЛИЧАЕТ: </a:t>
            </a:r>
          </a:p>
          <a:p>
            <a:pPr marL="457200" indent="-457200">
              <a:lnSpc>
                <a:spcPct val="80000"/>
              </a:lnSpc>
              <a:defRPr/>
            </a:pPr>
            <a:endParaRPr lang="ru-RU" sz="1100" dirty="0" smtClean="0"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  <a:defRPr/>
            </a:pPr>
            <a:endParaRPr lang="ru-RU" sz="100" dirty="0" smtClean="0"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  <a:defRPr/>
            </a:pPr>
            <a:endParaRPr lang="ru-RU" sz="100" dirty="0" smtClean="0">
              <a:latin typeface="Times New Roman" pitchFamily="18" charset="0"/>
            </a:endParaRP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       Любовь к детям, открытость к принятию позиции другого (взрослого и  ребенка) и вера в силы и возможности учеников </a:t>
            </a: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Интерес к внутреннему миру ребенка  </a:t>
            </a: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 Стремление постоянно соотносить свои действия, поступки, намерения,  интересы с интересами своих учеников  </a:t>
            </a: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Ценность красоты, гармонии - эстетическая направленность </a:t>
            </a: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    Нравственность, чувство моральной ответственности, долга, гражданственность  </a:t>
            </a: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Позитивная направленность на воспитательную деятельность (единство бучения и воспитания) </a:t>
            </a: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 Творчество в педагогическом процессе </a:t>
            </a: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 Любовь к своей профессии </a:t>
            </a: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 Потребность в передаче знаний </a:t>
            </a:r>
          </a:p>
          <a:p>
            <a:pPr marL="457200" indent="-457200" algn="ctr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Самовоспитание и  стремление к самосовершенствованию, самоактуализации, выявлению и развитию своих способностей и возможностей. </a:t>
            </a:r>
          </a:p>
          <a:p>
            <a:pPr algn="l"/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</a:rPr>
              <a:t>Слово «компетентный» происходит от лат.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</a:rPr>
              <a:t>сompetentis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</a:rPr>
              <a:t> – «соответствующий, надлежащий, способный». Профессиональная компетентность — это характеристика 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</a:rPr>
              <a:t>степени соответствия требованиям профессии; выраженная </a:t>
            </a:r>
            <a:r>
              <a:rPr lang="ru-RU" sz="2400" b="1" i="1" dirty="0" smtClean="0">
                <a:solidFill>
                  <a:srgbClr val="FFC000"/>
                </a:solidFill>
                <a:latin typeface="Times New Roman" pitchFamily="18" charset="0"/>
              </a:rPr>
              <a:t>способность применять свои знания и навыки, способность к постоянному профессиональному росту и повышению квалификации,</a:t>
            </a: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</a:rPr>
              <a:t> реализация себя в профессиональном труде. </a:t>
            </a:r>
          </a:p>
          <a:p>
            <a:pPr>
              <a:lnSpc>
                <a:spcPct val="80000"/>
              </a:lnSpc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Компетентность — интегральная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характеристика, отражающая деловые и личностные качества специалистов. Это способность  успешно действовать, решать задачи определенного рода деятельности на основе знаний, умений, навыков, опыта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. Важным критерием сформированности  профессионально-деятельностного компонента психолого-педагогической компетентности является умение педагога самостоятельно разрешать педагогические ситуации, способствуя личностному развитию ученика.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Профессиональная компетентность педагога включает в себя психолого - педагогическую  компетентность трех составляющих труда учителя: 1)педагогическую деятельность, 2) педагогическое общение, 3) личностное развитие  педагога.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pic>
        <p:nvPicPr>
          <p:cNvPr id="6" name="Рисунок 5" descr="http://www.eidos.ru/journal/2011/im0111-05-1.PN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Разработаны критерии оценки качества педагогической деятельности: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К1 - предметная компетентность;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К2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психологическая компетентность;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К3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педагогическая компетентность;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К4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методическая компетентность;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К5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готовность к инновациям;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К6 - общекультурная и эмоционально-нравственная компетентность.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/>
              <a:t>Разработаны критерии оценки качества педагогической деятельности:</a:t>
            </a:r>
            <a:endParaRPr lang="ru-RU" sz="3600" u="sng" dirty="0" smtClean="0"/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К1 - предметная компетентность;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К2 – психологическая компетентность;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К3 – педагогическая компетентность;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К4 – методическая компетентность;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К5 – готовность к инновациям;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К6 - общекультурная и эмоционально-нравственная компетентность.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СТУПЕНИ ПРОФЕССИОНАЛЬНОГО РОСТА УЧИТЕЛЯ:</a:t>
            </a:r>
          </a:p>
          <a:p>
            <a:pPr algn="ctr">
              <a:buFont typeface="Wingdings" pitchFamily="2" charset="2"/>
              <a:buChar char="q"/>
            </a:pPr>
            <a:r>
              <a:rPr lang="ru-RU" sz="5400" b="1" dirty="0" smtClean="0">
                <a:solidFill>
                  <a:schemeClr val="accent6"/>
                </a:solidFill>
              </a:rPr>
              <a:t>Педагогическая умелость;</a:t>
            </a:r>
          </a:p>
          <a:p>
            <a:pPr algn="ctr">
              <a:buFont typeface="Wingdings" pitchFamily="2" charset="2"/>
              <a:buChar char="q"/>
            </a:pPr>
            <a:r>
              <a:rPr lang="ru-RU" sz="5400" b="1" dirty="0" smtClean="0">
                <a:solidFill>
                  <a:schemeClr val="accent6"/>
                </a:solidFill>
              </a:rPr>
              <a:t>Мастерство;</a:t>
            </a:r>
          </a:p>
          <a:p>
            <a:pPr algn="ctr">
              <a:buFont typeface="Wingdings" pitchFamily="2" charset="2"/>
              <a:buChar char="q"/>
            </a:pPr>
            <a:r>
              <a:rPr lang="ru-RU" sz="5400" b="1" dirty="0" smtClean="0">
                <a:solidFill>
                  <a:schemeClr val="accent6"/>
                </a:solidFill>
              </a:rPr>
              <a:t>Творчество;</a:t>
            </a:r>
          </a:p>
          <a:p>
            <a:pPr algn="ctr">
              <a:buFont typeface="Wingdings" pitchFamily="2" charset="2"/>
              <a:buChar char="q"/>
            </a:pPr>
            <a:r>
              <a:rPr lang="ru-RU" sz="5400" b="1" dirty="0" smtClean="0">
                <a:solidFill>
                  <a:schemeClr val="accent6"/>
                </a:solidFill>
              </a:rPr>
              <a:t>Новаторство.</a:t>
            </a:r>
            <a:endParaRPr lang="ru-RU" sz="5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0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 профессионального роста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Самообразовательная  работа (реферат, доклад, творческий отчет).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Чтение методической, педагогической и предметной литературы.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Обзор в Интернете информации по теме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Посещение семинаров,  конференций, занятий коллег.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Дискуссии, совещания, обмен опытом с коллегами.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Систематическое прохождение курсов повышения квалификации.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Проведение открытых занятий для анализа со стороны коллег.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Изучение информационно-компьютерных технологий.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Общение с коллегами  в 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Участие в различных форумах, конкурсах в 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313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Муниципальная Казенная Образовательная Организация «Угольнинская средняя общеобразовательная школа»</vt:lpstr>
      <vt:lpstr> Залогом профессионального успеха уже не могут  служить полученные один раз в жизни знания.  На первый план выходит способность людей  ориентироваться в огромном информационном  поле, умение самостоятельно находить решения  и их успешно реализовывать.  В.В.Путин, Президент РФ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сервер</dc:creator>
  <cp:lastModifiedBy>сервер</cp:lastModifiedBy>
  <cp:revision>7</cp:revision>
  <dcterms:created xsi:type="dcterms:W3CDTF">2015-02-04T00:08:15Z</dcterms:created>
  <dcterms:modified xsi:type="dcterms:W3CDTF">2015-02-06T02:54:26Z</dcterms:modified>
</cp:coreProperties>
</file>